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Alice" panose="020B0604020202020204" charset="0"/>
      <p:regular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Lora" pitchFamily="2" charset="0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8159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adrianLeo/Fashion-Style-Classifie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006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Classifying Fashion Images with Machine Learning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58321"/>
            <a:ext cx="75564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801410" y="276594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028224" y="290964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Shadi Farzankia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90964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107209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41626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28224" y="355996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Shruti Pashine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55996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106369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06658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1028224" y="421028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Hemant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21028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106007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4716899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1028224" y="486060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Dharampal Singh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486060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106316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93790" y="56299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793790" y="62480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https://github.com/AadrianLeo/Fashion-Style-Classifier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93790" y="6866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3019901"/>
            <a:ext cx="4919305" cy="218979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72783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CNN Results (EfficientNet-B0):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48555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Overall Accuracy: 45%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392775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Best Classified: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36995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Formal → F1-score: 0.64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Streetwear → F1-score: 0.5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52543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Worst Classified: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93790" y="5696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Sporty → F1-score: 0.27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61387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Macro Avg. F1-score: 0.42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2311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Results Comparison: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2280047"/>
            <a:ext cx="7556421" cy="4718447"/>
          </a:xfrm>
          <a:prstGeom prst="roundRect">
            <a:avLst>
              <a:gd name="adj" fmla="val 7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2"/>
          <p:cNvSpPr/>
          <p:nvPr/>
        </p:nvSpPr>
        <p:spPr>
          <a:xfrm>
            <a:off x="801410" y="2287667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7" name="Text 3"/>
          <p:cNvSpPr/>
          <p:nvPr/>
        </p:nvSpPr>
        <p:spPr>
          <a:xfrm>
            <a:off x="1028462" y="2431375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Metric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917508" y="2431375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Naive Baseline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4802743" y="2431375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KNN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6687979" y="2431375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EfficientNet-B0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801410" y="3300889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8"/>
          <p:cNvSpPr/>
          <p:nvPr/>
        </p:nvSpPr>
        <p:spPr>
          <a:xfrm>
            <a:off x="1028462" y="3444597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Accuracy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2917508" y="3444597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31.9%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4802743" y="3444597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41%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6687979" y="3444597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%45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801410" y="3951208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3"/>
          <p:cNvSpPr/>
          <p:nvPr/>
        </p:nvSpPr>
        <p:spPr>
          <a:xfrm>
            <a:off x="1028462" y="4094917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Macro F1-Score</a:t>
            </a: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2917508" y="4094917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~0.20</a:t>
            </a:r>
            <a:endParaRPr lang="en-US" sz="1750" dirty="0"/>
          </a:p>
        </p:txBody>
      </p:sp>
      <p:sp>
        <p:nvSpPr>
          <p:cNvPr id="19" name="Text 15"/>
          <p:cNvSpPr/>
          <p:nvPr/>
        </p:nvSpPr>
        <p:spPr>
          <a:xfrm>
            <a:off x="4802743" y="4094917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0.29</a:t>
            </a:r>
            <a:endParaRPr lang="en-US" sz="1750" dirty="0"/>
          </a:p>
        </p:txBody>
      </p:sp>
      <p:sp>
        <p:nvSpPr>
          <p:cNvPr id="20" name="Text 16"/>
          <p:cNvSpPr/>
          <p:nvPr/>
        </p:nvSpPr>
        <p:spPr>
          <a:xfrm>
            <a:off x="6687979" y="4094917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0.42</a:t>
            </a:r>
            <a:endParaRPr lang="en-US" sz="1750" dirty="0"/>
          </a:p>
        </p:txBody>
      </p:sp>
      <p:sp>
        <p:nvSpPr>
          <p:cNvPr id="21" name="Shape 17"/>
          <p:cNvSpPr/>
          <p:nvPr/>
        </p:nvSpPr>
        <p:spPr>
          <a:xfrm>
            <a:off x="801410" y="4964430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18"/>
          <p:cNvSpPr/>
          <p:nvPr/>
        </p:nvSpPr>
        <p:spPr>
          <a:xfrm>
            <a:off x="1028462" y="5108138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Best Classified</a:t>
            </a:r>
            <a:endParaRPr lang="en-US" sz="1750" dirty="0"/>
          </a:p>
        </p:txBody>
      </p:sp>
      <p:sp>
        <p:nvSpPr>
          <p:cNvPr id="23" name="Text 19"/>
          <p:cNvSpPr/>
          <p:nvPr/>
        </p:nvSpPr>
        <p:spPr>
          <a:xfrm>
            <a:off x="2917508" y="5108138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Streetwear</a:t>
            </a:r>
            <a:endParaRPr lang="en-US" sz="1750" dirty="0"/>
          </a:p>
        </p:txBody>
      </p:sp>
      <p:sp>
        <p:nvSpPr>
          <p:cNvPr id="24" name="Text 20"/>
          <p:cNvSpPr/>
          <p:nvPr/>
        </p:nvSpPr>
        <p:spPr>
          <a:xfrm>
            <a:off x="4802743" y="5108138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Streetwear/Formal</a:t>
            </a:r>
            <a:endParaRPr lang="en-US" sz="1750" dirty="0"/>
          </a:p>
        </p:txBody>
      </p:sp>
      <p:sp>
        <p:nvSpPr>
          <p:cNvPr id="25" name="Text 21"/>
          <p:cNvSpPr/>
          <p:nvPr/>
        </p:nvSpPr>
        <p:spPr>
          <a:xfrm>
            <a:off x="6687979" y="5108138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Formal/Streetwear</a:t>
            </a:r>
            <a:endParaRPr lang="en-US" sz="1750" dirty="0"/>
          </a:p>
        </p:txBody>
      </p:sp>
      <p:sp>
        <p:nvSpPr>
          <p:cNvPr id="26" name="Shape 22"/>
          <p:cNvSpPr/>
          <p:nvPr/>
        </p:nvSpPr>
        <p:spPr>
          <a:xfrm>
            <a:off x="801410" y="5977652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Text 23"/>
          <p:cNvSpPr/>
          <p:nvPr/>
        </p:nvSpPr>
        <p:spPr>
          <a:xfrm>
            <a:off x="1028462" y="6121360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Worst Classified</a:t>
            </a:r>
            <a:endParaRPr lang="en-US" sz="1750" dirty="0"/>
          </a:p>
        </p:txBody>
      </p:sp>
      <p:sp>
        <p:nvSpPr>
          <p:cNvPr id="28" name="Text 24"/>
          <p:cNvSpPr/>
          <p:nvPr/>
        </p:nvSpPr>
        <p:spPr>
          <a:xfrm>
            <a:off x="2917508" y="6121360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All but most common</a:t>
            </a:r>
            <a:endParaRPr lang="en-US" sz="1750" dirty="0"/>
          </a:p>
        </p:txBody>
      </p:sp>
      <p:sp>
        <p:nvSpPr>
          <p:cNvPr id="29" name="Text 25"/>
          <p:cNvSpPr/>
          <p:nvPr/>
        </p:nvSpPr>
        <p:spPr>
          <a:xfrm>
            <a:off x="4802743" y="6121360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Sporty</a:t>
            </a:r>
            <a:endParaRPr lang="en-US" sz="1750" dirty="0"/>
          </a:p>
        </p:txBody>
      </p:sp>
      <p:sp>
        <p:nvSpPr>
          <p:cNvPr id="30" name="Text 26"/>
          <p:cNvSpPr/>
          <p:nvPr/>
        </p:nvSpPr>
        <p:spPr>
          <a:xfrm>
            <a:off x="6687979" y="6121360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Sporty (still low)</a:t>
            </a:r>
            <a:endParaRPr lang="en-US" sz="1750" dirty="0"/>
          </a:p>
        </p:txBody>
      </p:sp>
      <p:pic>
        <p:nvPicPr>
          <p:cNvPr id="34" name="Picture 33" descr="A graph of a graph showing different types of performance&#10;&#10;AI-generated content may be incorrect.">
            <a:extLst>
              <a:ext uri="{FF2B5EF4-FFF2-40B4-BE49-F238E27FC236}">
                <a16:creationId xmlns:a16="http://schemas.microsoft.com/office/drawing/2014/main" id="{420118C5-D258-CFB2-C2C0-EFDED612E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3562" y="2628180"/>
            <a:ext cx="4921161" cy="293347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8424" y="759619"/>
            <a:ext cx="174962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993350" y="780455"/>
            <a:ext cx="7428667" cy="390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Streamlit App: Predicting Fashion Styles from Images</a:t>
            </a:r>
            <a:endParaRPr lang="en-US" sz="2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042" y="1404699"/>
            <a:ext cx="6741200" cy="601920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167354" y="759619"/>
            <a:ext cx="174962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Future Work: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Expert guidance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for more accurate and consistent image labeling.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Apply stronger data augmentation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techniques to help balance underrepresented classes.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 oversampling or generate synthetic images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(e.g., with GANs) to improve performance on minority categories.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Expand the dataset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with more diverse and balanced fashion images to enhance model generalization.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Tune hyperparameters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like learning rate, batch size, and number of epochs to optimize each model’s performance.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Add explainability tools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such as Grad-CAM to better understand and visualize how the model makes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8800" y="2286000"/>
            <a:ext cx="4876800" cy="3657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37064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Main Goal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24195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Classify Fashion related dataset into 5 Categories: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303764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StreetWear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3479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Formal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39220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Vintage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43642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Sporty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93790" y="480643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Casual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542448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Motivation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93790" y="613314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Understanding fashion styles helps power recommendation engines, trend analysis, and personalized styling.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8688" y="1727597"/>
            <a:ext cx="6748105" cy="477428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7384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Dataset Details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1787366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Used Reddit </a:t>
            </a: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PRAW API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to Obtain Fashion-Related Subreddits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2592467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Used hashtags such as </a:t>
            </a: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#streetwear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</a:t>
            </a: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#fashion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and </a:t>
            </a: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#femalefashionadvice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3397568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Relevant images were filtered and labeled into 5 style categories using </a:t>
            </a: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Label Studio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4202668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Removed </a:t>
            </a: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non-fashion content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such as: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4644866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Tweet screenshots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93790" y="5087064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Memes or text-only posts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5529263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Filtered out images with </a:t>
            </a: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multiple people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to maintain style consistency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93790" y="6510218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793790" y="7128272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0908" y="472083"/>
            <a:ext cx="4564856" cy="536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Distribution of the Data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600908" y="1459230"/>
            <a:ext cx="5565934" cy="2990612"/>
          </a:xfrm>
          <a:prstGeom prst="roundRect">
            <a:avLst>
              <a:gd name="adj" fmla="val 86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08528" y="1466850"/>
            <a:ext cx="5550694" cy="4958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80217" y="1577459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Category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3559373" y="1577459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Percentage</a:t>
            </a:r>
            <a:endParaRPr lang="en-US" sz="1350" dirty="0"/>
          </a:p>
        </p:txBody>
      </p:sp>
      <p:sp>
        <p:nvSpPr>
          <p:cNvPr id="7" name="Shape 5"/>
          <p:cNvSpPr/>
          <p:nvPr/>
        </p:nvSpPr>
        <p:spPr>
          <a:xfrm>
            <a:off x="608528" y="1962745"/>
            <a:ext cx="5550694" cy="49589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780217" y="2073354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Streetwear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3559373" y="2073354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31.9%</a:t>
            </a:r>
            <a:endParaRPr lang="en-US" sz="1350" dirty="0"/>
          </a:p>
        </p:txBody>
      </p:sp>
      <p:sp>
        <p:nvSpPr>
          <p:cNvPr id="10" name="Shape 8"/>
          <p:cNvSpPr/>
          <p:nvPr/>
        </p:nvSpPr>
        <p:spPr>
          <a:xfrm>
            <a:off x="608528" y="2458641"/>
            <a:ext cx="5550694" cy="4958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780217" y="2569250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Casual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3559373" y="2569250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25.0%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608528" y="2954536"/>
            <a:ext cx="5550694" cy="49589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780217" y="3065145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Formal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3559373" y="3065145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20.7%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608528" y="3450431"/>
            <a:ext cx="5550694" cy="4958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80217" y="3561040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Vintage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3559373" y="3561040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13.8%</a:t>
            </a:r>
            <a:endParaRPr lang="en-US" sz="1350" dirty="0"/>
          </a:p>
        </p:txBody>
      </p:sp>
      <p:sp>
        <p:nvSpPr>
          <p:cNvPr id="19" name="Shape 17"/>
          <p:cNvSpPr/>
          <p:nvPr/>
        </p:nvSpPr>
        <p:spPr>
          <a:xfrm>
            <a:off x="608528" y="3946327"/>
            <a:ext cx="5550694" cy="49589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780217" y="4056936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Sporty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3559373" y="4056936"/>
            <a:ext cx="242816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8.6%</a:t>
            </a:r>
            <a:endParaRPr lang="en-US" sz="1350" dirty="0"/>
          </a:p>
        </p:txBody>
      </p:sp>
      <p:pic>
        <p:nvPicPr>
          <p:cNvPr id="2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1545" y="1459230"/>
            <a:ext cx="5427226" cy="2969776"/>
          </a:xfrm>
          <a:prstGeom prst="rect">
            <a:avLst/>
          </a:prstGeom>
        </p:spPr>
      </p:pic>
      <p:pic>
        <p:nvPicPr>
          <p:cNvPr id="2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908" y="4836081"/>
            <a:ext cx="13428583" cy="2846784"/>
          </a:xfrm>
          <a:prstGeom prst="rect">
            <a:avLst/>
          </a:prstGeom>
        </p:spPr>
      </p:pic>
      <p:sp>
        <p:nvSpPr>
          <p:cNvPr id="24" name="Text 20"/>
          <p:cNvSpPr/>
          <p:nvPr/>
        </p:nvSpPr>
        <p:spPr>
          <a:xfrm>
            <a:off x="600908" y="7875984"/>
            <a:ext cx="13428583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2084189"/>
            <a:ext cx="4919305" cy="406122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65759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Models Used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7065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Naive Baseline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K-Nearest Neighbors (KNN)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5909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Neural Network (EfficientNet-B0)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2089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607" y="2939772"/>
            <a:ext cx="4919186" cy="234993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65759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1. Naive BaseLine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7065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predicts the most common class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minimum expected performance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5909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 checking if our models learn anything at all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2089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79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8319" y="2256234"/>
            <a:ext cx="4957763" cy="371832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40331" y="581739"/>
            <a:ext cx="5667732" cy="661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2. K-Nearest Neighbours</a:t>
            </a:r>
            <a:endParaRPr lang="en-US" sz="4150" dirty="0"/>
          </a:p>
        </p:txBody>
      </p:sp>
      <p:sp>
        <p:nvSpPr>
          <p:cNvPr id="5" name="Text 1"/>
          <p:cNvSpPr/>
          <p:nvPr/>
        </p:nvSpPr>
        <p:spPr>
          <a:xfrm>
            <a:off x="740331" y="1560076"/>
            <a:ext cx="766333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non-parametric algorithm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740331" y="1972508"/>
            <a:ext cx="7663339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classifies a sample based on the majority label of its closest training examples in the feature space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740331" y="2723436"/>
            <a:ext cx="766333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pipeline: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740331" y="3135868"/>
            <a:ext cx="7663339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Feature Extraction - 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Extracted deep image features using a pre-trained </a:t>
            </a: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MobileNetV2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model (without the classification head)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740331" y="3886795"/>
            <a:ext cx="766333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MobileNetV2: 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Pretrained on ImageNet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740331" y="4299228"/>
            <a:ext cx="7663339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Dimensionality Reduction - 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Applied </a:t>
            </a: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PCA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to reduce the feature space and improve computational efficiency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740331" y="5050155"/>
            <a:ext cx="7663339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028700" lvl="2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Keep enough principal components to explain 95% of the variance in the data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740331" y="5801082"/>
            <a:ext cx="7663339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Feature Standardization - 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Used </a:t>
            </a: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StandardScaler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to normalize features for distance-based comparison.</a:t>
            </a:r>
            <a:endParaRPr lang="en-US" sz="1650" dirty="0"/>
          </a:p>
        </p:txBody>
      </p:sp>
      <p:sp>
        <p:nvSpPr>
          <p:cNvPr id="13" name="Text 9"/>
          <p:cNvSpPr/>
          <p:nvPr/>
        </p:nvSpPr>
        <p:spPr>
          <a:xfrm>
            <a:off x="740331" y="6552009"/>
            <a:ext cx="7663339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Hyperparameter Tuning - 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Tuned </a:t>
            </a:r>
            <a:r>
              <a:rPr lang="en-US" sz="16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k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and distance metrics using </a:t>
            </a: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GridSearchCV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with </a:t>
            </a:r>
            <a:r>
              <a:rPr lang="en-US" sz="16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5-fold cross-validation</a:t>
            </a: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</a:t>
            </a:r>
            <a:endParaRPr lang="en-US" sz="1650" dirty="0"/>
          </a:p>
        </p:txBody>
      </p:sp>
      <p:sp>
        <p:nvSpPr>
          <p:cNvPr id="14" name="Text 10"/>
          <p:cNvSpPr/>
          <p:nvPr/>
        </p:nvSpPr>
        <p:spPr>
          <a:xfrm>
            <a:off x="740331" y="7310557"/>
            <a:ext cx="766333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Train/Validation Split: Stratified split to maintain class balance.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607" y="2867025"/>
            <a:ext cx="4919186" cy="249543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75057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Results for KNN:</a:t>
            </a:r>
            <a:endParaRPr lang="en-US" sz="2650" dirty="0"/>
          </a:p>
        </p:txBody>
      </p:sp>
      <p:sp>
        <p:nvSpPr>
          <p:cNvPr id="5" name="Text 1"/>
          <p:cNvSpPr/>
          <p:nvPr/>
        </p:nvSpPr>
        <p:spPr>
          <a:xfrm>
            <a:off x="793790" y="240268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Overall Accuracy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41% — indicates moderate performance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28448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Best Classified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32870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Formal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F1-score: 0.55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37292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Streetwear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F1-score: 0.56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417147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Worst Classified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93790" y="46136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Sporty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F1-score: 0.00 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505587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Macro Avg. F1-score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0.29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93790" y="54980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Reflects poor performance on minority classes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793790" y="61161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488" y="1400889"/>
            <a:ext cx="4919305" cy="54277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205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Convolutional Neural Network (CNN)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782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Model: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EfficientNet-B0 (pretrained on ImageNet, fine-tuned on fashion dataset)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38339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Pipeline: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82559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Preprocessing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Resized images, applied augmentation (flip, rotation, color jitter), normalized pixel values.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6306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Train/Validation Split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Stratified split to maintain class balance.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0728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 Architecture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</a:t>
            </a: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EfficientNet-B0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with custom classification head.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87799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Training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Cross-entropy loss, Adam optimizer, trained for 20 epochs.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68309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Evaluation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: Classification report (accuracy, precision, recall, F1-score).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617</Words>
  <Application>Microsoft Office PowerPoint</Application>
  <PresentationFormat>Custom</PresentationFormat>
  <Paragraphs>126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Alice</vt:lpstr>
      <vt:lpstr>Lora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DHARAMPAL SINGH</cp:lastModifiedBy>
  <cp:revision>2</cp:revision>
  <dcterms:created xsi:type="dcterms:W3CDTF">2025-07-16T21:25:33Z</dcterms:created>
  <dcterms:modified xsi:type="dcterms:W3CDTF">2025-07-16T21:37:27Z</dcterms:modified>
</cp:coreProperties>
</file>